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3" r:id="rId3"/>
    <p:sldId id="256" r:id="rId4"/>
    <p:sldId id="272" r:id="rId5"/>
    <p:sldId id="281" r:id="rId6"/>
    <p:sldId id="267" r:id="rId7"/>
    <p:sldId id="268" r:id="rId8"/>
    <p:sldId id="269" r:id="rId9"/>
    <p:sldId id="270" r:id="rId10"/>
    <p:sldId id="258" r:id="rId11"/>
    <p:sldId id="260" r:id="rId12"/>
    <p:sldId id="280" r:id="rId13"/>
    <p:sldId id="261" r:id="rId14"/>
    <p:sldId id="263" r:id="rId15"/>
    <p:sldId id="276" r:id="rId16"/>
    <p:sldId id="279" r:id="rId17"/>
    <p:sldId id="278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60" autoAdjust="0"/>
    <p:restoredTop sz="94660"/>
  </p:normalViewPr>
  <p:slideViewPr>
    <p:cSldViewPr>
      <p:cViewPr varScale="1">
        <p:scale>
          <a:sx n="64" d="100"/>
          <a:sy n="64" d="100"/>
        </p:scale>
        <p:origin x="-9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83F83B-7830-4FE8-AA69-46D5D77199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E5DDD4-DBA2-40EF-B2DE-F83C9F4AA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3F83B-7830-4FE8-AA69-46D5D77199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5DDD4-DBA2-40EF-B2DE-F83C9F4AA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3F83B-7830-4FE8-AA69-46D5D77199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5DDD4-DBA2-40EF-B2DE-F83C9F4AA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3F83B-7830-4FE8-AA69-46D5D77199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5DDD4-DBA2-40EF-B2DE-F83C9F4AAE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3F83B-7830-4FE8-AA69-46D5D77199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5DDD4-DBA2-40EF-B2DE-F83C9F4AAE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3F83B-7830-4FE8-AA69-46D5D77199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5DDD4-DBA2-40EF-B2DE-F83C9F4AAE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3F83B-7830-4FE8-AA69-46D5D77199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5DDD4-DBA2-40EF-B2DE-F83C9F4AA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3F83B-7830-4FE8-AA69-46D5D77199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5DDD4-DBA2-40EF-B2DE-F83C9F4AAE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3F83B-7830-4FE8-AA69-46D5D77199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5DDD4-DBA2-40EF-B2DE-F83C9F4AA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783F83B-7830-4FE8-AA69-46D5D77199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5DDD4-DBA2-40EF-B2DE-F83C9F4AA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83F83B-7830-4FE8-AA69-46D5D77199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E5DDD4-DBA2-40EF-B2DE-F83C9F4AAE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83F83B-7830-4FE8-AA69-46D5D77199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E5DDD4-DBA2-40EF-B2DE-F83C9F4AA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4" y="3643314"/>
            <a:ext cx="539004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86808" cy="29289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семье  закладываются корни, из которых вырастают потом и  ветви,  и  цветы,  и  плоды».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В. Сухомлинский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без должного почтения относятся к закону. </a:t>
            </a:r>
          </a:p>
          <a:p>
            <a:pPr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2. Из-за отсутствия контроля со стороны родителей,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учащийся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часто совершает противоправные поступки: употребляет алкоголь, участвует в драках, оскорбляет окружающих. </a:t>
            </a:r>
          </a:p>
          <a:p>
            <a:pPr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отсутствия занятости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противоправные действия совершаются от скуки и безделья.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Причины, по которым учащиеся чаще всего совершают правонарушения: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214422"/>
            <a:ext cx="4929222" cy="528641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Асоциальное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поведение родителей.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Недостаточное внимание и любовь со стороны родителей.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Гиперопека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Чрезмерное удовлетворение потребностей ребенка.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Чрезмерная требовательность и авторитарность родителей.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Неблагоприятные условия семейного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34575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Общение в лицах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8646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 descr="Картинки по запросу родители ругают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717118" cy="2464612"/>
          </a:xfrm>
          <a:prstGeom prst="rect">
            <a:avLst/>
          </a:prstGeom>
          <a:noFill/>
        </p:spPr>
      </p:pic>
      <p:pic>
        <p:nvPicPr>
          <p:cNvPr id="31750" name="Picture 6" descr="Картинки по запросу родители ругают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6985" y="4286256"/>
            <a:ext cx="3943931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4864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Шаг 1. Сохраняйте спокойствие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достоинство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Разберитесь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ситуации.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Сохраните доверие ребенка 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себе.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 Узнайте как можно больше о том, что происходит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вашим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ребенком.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Шаг 5. Измените свое отношение к ребенку.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Шаг 6. Не позволяйте собой манипулировать.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Шаг 7. Не исправляйте за ребенка его ошибки.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Шаг 8. Меньше говорите, а больше делайте.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орога </a:t>
            </a:r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четырнадцать шагов</a:t>
            </a: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Шаг 9. Приложите усилия, чтобы восстановить взаимопонимание с ребенком.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10. Предоставьте ребенку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возможность.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исправить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свое поведение самостоятельно.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11. Не пускайте процесс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самотек.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12. Восстановите доверие 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ребенку.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13. Установите разумные границы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контроля.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14. Помогайте ребенку изменить жизнь 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лучшему.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• Ребенка хвалят - он учится быть благородным</a:t>
            </a:r>
          </a:p>
          <a:p>
            <a:pPr>
              <a:buNone/>
            </a:pPr>
            <a:r>
              <a:rPr lang="ru-RU" dirty="0" smtClean="0"/>
              <a:t>• Ребенок растет в безопасности - он учится верить в людей</a:t>
            </a:r>
          </a:p>
          <a:p>
            <a:pPr>
              <a:buNone/>
            </a:pPr>
            <a:r>
              <a:rPr lang="ru-RU" dirty="0" smtClean="0"/>
              <a:t>• Ребенок живет в понимании и дружелюбии - он учится находить любовь в этом мире</a:t>
            </a:r>
          </a:p>
          <a:p>
            <a:pPr>
              <a:buNone/>
            </a:pPr>
            <a:r>
              <a:rPr lang="ru-RU" dirty="0" smtClean="0"/>
              <a:t>• Ребенка поддерживают - он учится ценить себя</a:t>
            </a:r>
          </a:p>
          <a:p>
            <a:pPr>
              <a:buNone/>
            </a:pPr>
            <a:r>
              <a:rPr lang="ru-RU" dirty="0" smtClean="0"/>
              <a:t>• Ребенка постоянно критикуют - он учится ненавидеть</a:t>
            </a:r>
          </a:p>
          <a:p>
            <a:pPr>
              <a:buNone/>
            </a:pPr>
            <a:r>
              <a:rPr lang="ru-RU" dirty="0" smtClean="0"/>
              <a:t>• Ребенок растет в упреках - он учится жить с чувством вины</a:t>
            </a:r>
          </a:p>
          <a:p>
            <a:pPr>
              <a:buNone/>
            </a:pPr>
            <a:r>
              <a:rPr lang="ru-RU" dirty="0" smtClean="0"/>
              <a:t>• Ребенка высмеивают - он становится замкнутым</a:t>
            </a:r>
          </a:p>
          <a:p>
            <a:pPr>
              <a:buNone/>
            </a:pPr>
            <a:r>
              <a:rPr lang="ru-RU" dirty="0" smtClean="0"/>
              <a:t>• Ребенок живет во вражде - он учится быть агрессивным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Узелки на память</a:t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Притча</a:t>
            </a:r>
            <a:endParaRPr lang="ru-RU" dirty="0"/>
          </a:p>
        </p:txBody>
      </p:sp>
      <p:pic>
        <p:nvPicPr>
          <p:cNvPr id="2050" name="Picture 2" descr="Картинки по запросу притча о двух мудрецах и бабоч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83462"/>
            <a:ext cx="8143932" cy="5024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8165801" cy="524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корзкорзина</a:t>
            </a:r>
            <a:r>
              <a:rPr lang="ru-RU" dirty="0" smtClean="0"/>
              <a:t> чувств</a:t>
            </a: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142984"/>
            <a:ext cx="4214842" cy="524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2247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5" name="AutoShape 9" descr="Картинки по запросу бабочк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357562"/>
            <a:ext cx="22002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858147" cy="559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Притча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00042"/>
            <a:ext cx="7572428" cy="17145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П</a:t>
            </a:r>
            <a:r>
              <a:rPr lang="ru-RU" sz="4000" b="1" dirty="0" smtClean="0">
                <a:solidFill>
                  <a:schemeClr val="accent2"/>
                </a:solidFill>
              </a:rPr>
              <a:t>равонарушения </a:t>
            </a:r>
            <a:r>
              <a:rPr lang="ru-RU" sz="4000" b="1" dirty="0" smtClean="0">
                <a:solidFill>
                  <a:schemeClr val="accent2"/>
                </a:solidFill>
              </a:rPr>
              <a:t>среди </a:t>
            </a:r>
            <a:r>
              <a:rPr lang="ru-RU" sz="4000" b="1" dirty="0" smtClean="0">
                <a:solidFill>
                  <a:schemeClr val="accent2"/>
                </a:solidFill>
              </a:rPr>
              <a:t>несовершеннолетних 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9458" name="AutoShape 2" descr="Картинки по запросу родители ругаются при ребен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родители ругаются при ребен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76926"/>
            <a:ext cx="6046856" cy="40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64" y="357167"/>
            <a:ext cx="838207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Нормативный акт (документ), принятый высшим органом государственной власти в установленном Конституцией порядке.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  <a:endParaRPr lang="ru-RU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chemeClr val="accent4"/>
                </a:solidFill>
              </a:rPr>
              <a:t>Правонарушение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00174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антиобщественное деяние, причиняющее вред обществу, запрещенное законом и влекущее наказание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запрещенные уголовным законом общественно-опасные виновные деяния, наносящие вред общественным отношениям и сложившемуся в обществе правопорядку</a:t>
            </a:r>
          </a:p>
          <a:p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Преступления</a:t>
            </a:r>
            <a:endParaRPr lang="ru-RU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84030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представляют собой виновные противоправные деяния, которые характеризуются меньшей по сравнению с преступлениями степенью общественной опасности и которые влекут за собой применение не уголовно-правовых санкций, а мер административного, дисциплинарного или гражданско-правового воздействия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Проступки</a:t>
            </a:r>
            <a:endParaRPr lang="ru-RU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4" cy="643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591</TotalTime>
  <Words>385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 «В семье  закладываются корни, из которых вырастают потом и  ветви,  и  цветы,  и  плоды».                          В. Сухомлинский </vt:lpstr>
      <vt:lpstr>                     Притча</vt:lpstr>
      <vt:lpstr> </vt:lpstr>
      <vt:lpstr>Слайд 4</vt:lpstr>
      <vt:lpstr>Закон</vt:lpstr>
      <vt:lpstr>          Правонарушение</vt:lpstr>
      <vt:lpstr>Преступления</vt:lpstr>
      <vt:lpstr>Проступки</vt:lpstr>
      <vt:lpstr>Слайд 9</vt:lpstr>
      <vt:lpstr> Причины, по которым учащиеся чаще всего совершают правонарушения:  </vt:lpstr>
      <vt:lpstr> Неблагоприятные условия семейного воспитания </vt:lpstr>
      <vt:lpstr>Общение в лицах</vt:lpstr>
      <vt:lpstr> «Дорога в четырнадцать шагов» </vt:lpstr>
      <vt:lpstr>Слайд 14</vt:lpstr>
      <vt:lpstr> Узелки на память </vt:lpstr>
      <vt:lpstr>Притча</vt:lpstr>
      <vt:lpstr>Слайд 17</vt:lpstr>
      <vt:lpstr>      корзкорзина чувств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профилактике правонарушений среди несовершеннолетних. </dc:title>
  <dc:creator>User</dc:creator>
  <cp:lastModifiedBy>Samsung RV508</cp:lastModifiedBy>
  <cp:revision>60</cp:revision>
  <dcterms:created xsi:type="dcterms:W3CDTF">2018-01-24T08:41:19Z</dcterms:created>
  <dcterms:modified xsi:type="dcterms:W3CDTF">2020-04-15T06:30:40Z</dcterms:modified>
</cp:coreProperties>
</file>